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5173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498" y="3240"/>
      </p:cViewPr>
      <p:guideLst>
        <p:guide orient="horz" pos="4032"/>
        <p:guide pos="3024"/>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4B853744-EB3D-4507-9524-9111089BFC19}"/>
              </a:ext>
            </a:extLst>
          </p:cNvPr>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a16="http://schemas.microsoft.com/office/drawing/2014/main" xmlns=""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a16="http://schemas.microsoft.com/office/drawing/2014/main" xmlns=""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a16="http://schemas.microsoft.com/office/drawing/2014/main" xmlns=""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p14="http://schemas.microsoft.com/office/powerpoint/2010/main" xmlns=""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2F9854B-B01F-4788-B102-52F08DAC3FD9}"/>
              </a:ext>
            </a:extLst>
          </p:cNvPr>
          <p:cNvPicPr>
            <a:picLocks noChangeAspect="1"/>
          </p:cNvPicPr>
          <p:nvPr userDrawn="1"/>
        </p:nvPicPr>
        <p:blipFill rotWithShape="1">
          <a:blip r:embed="rId3" cstate="print">
            <a:extLst>
              <a:ext uri="{28A0092B-C50C-407E-A947-70E740481C1C}">
                <a14:useLocalDpi xmlns:a14="http://schemas.microsoft.com/office/drawing/2010/main" xmlns=""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a16="http://schemas.microsoft.com/office/drawing/2014/main" xmlns=""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a16="http://schemas.microsoft.com/office/drawing/2014/main" xmlns=""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a16="http://schemas.microsoft.com/office/drawing/2014/main" xmlns=""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p14="http://schemas.microsoft.com/office/powerpoint/2010/main" xmlns=""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a16="http://schemas.microsoft.com/office/drawing/2014/main" xmlns="" id="{A139DF79-8A8F-4C2E-BEAB-97708FD2053C}"/>
              </a:ext>
            </a:extLst>
          </p:cNvPr>
          <p:cNvSpPr txBox="1"/>
          <p:nvPr/>
        </p:nvSpPr>
        <p:spPr>
          <a:xfrm>
            <a:off x="375834" y="2163325"/>
            <a:ext cx="8849532" cy="2631490"/>
          </a:xfrm>
          <a:prstGeom prst="rect">
            <a:avLst/>
          </a:prstGeom>
          <a:noFill/>
        </p:spPr>
        <p:txBody>
          <a:bodyPr wrap="square" rtlCol="0">
            <a:spAutoFit/>
          </a:bodyPr>
          <a:lstStyle/>
          <a:p>
            <a:pPr algn="just">
              <a:lnSpc>
                <a:spcPct val="150000"/>
              </a:lnSpc>
            </a:pPr>
            <a:r>
              <a:rPr lang="el-GR" sz="1200" dirty="0">
                <a:solidFill>
                  <a:srgbClr val="002060"/>
                </a:solidFill>
                <a:latin typeface="Verdana" pitchFamily="34" charset="0"/>
                <a:ea typeface="Verdana" pitchFamily="34" charset="0"/>
                <a:cs typeface="Verdana" pitchFamily="34" charset="0"/>
              </a:rPr>
              <a:t>Η </a:t>
            </a:r>
            <a:r>
              <a:rPr lang="el-GR" sz="1200" dirty="0" smtClean="0">
                <a:solidFill>
                  <a:srgbClr val="002060"/>
                </a:solidFill>
                <a:latin typeface="Verdana" pitchFamily="34" charset="0"/>
                <a:ea typeface="Verdana" pitchFamily="34" charset="0"/>
                <a:cs typeface="Verdana" pitchFamily="34" charset="0"/>
              </a:rPr>
              <a:t>επιχείρηση</a:t>
            </a:r>
            <a:r>
              <a:rPr lang="en-US" sz="1200" dirty="0" smtClean="0">
                <a:solidFill>
                  <a:srgbClr val="002060"/>
                </a:solidFill>
                <a:latin typeface="Verdana" pitchFamily="34" charset="0"/>
                <a:ea typeface="Verdana" pitchFamily="34" charset="0"/>
                <a:cs typeface="Verdana" pitchFamily="34" charset="0"/>
              </a:rPr>
              <a:t> </a:t>
            </a:r>
            <a:r>
              <a:rPr lang="el-GR" sz="1200" dirty="0"/>
              <a:t>ΦΟΥΡΑΚΗΣ ΝΙΚ. ΑΝΤΩΝΙΟΣ</a:t>
            </a:r>
            <a:r>
              <a:rPr lang="en-US" sz="1200" dirty="0" smtClean="0"/>
              <a:t> </a:t>
            </a:r>
            <a:r>
              <a:rPr lang="el-GR" sz="1200" dirty="0" smtClean="0">
                <a:solidFill>
                  <a:srgbClr val="002060"/>
                </a:solidFill>
                <a:latin typeface="Verdana" pitchFamily="34" charset="0"/>
                <a:ea typeface="Verdana" pitchFamily="34" charset="0"/>
                <a:cs typeface="Verdana" pitchFamily="34" charset="0"/>
              </a:rPr>
              <a:t>που </a:t>
            </a:r>
            <a:r>
              <a:rPr lang="el-GR" sz="1200" dirty="0">
                <a:solidFill>
                  <a:srgbClr val="002060"/>
                </a:solidFill>
                <a:latin typeface="Verdana" pitchFamily="34" charset="0"/>
                <a:ea typeface="Verdana" pitchFamily="34" charset="0"/>
                <a:cs typeface="Verdana" pitchFamily="34" charset="0"/>
              </a:rPr>
              <a:t>εδρεύει στην </a:t>
            </a:r>
            <a:r>
              <a:rPr lang="el-GR" sz="1200" b="1" dirty="0">
                <a:solidFill>
                  <a:srgbClr val="002060"/>
                </a:solidFill>
                <a:latin typeface="Verdana" pitchFamily="34" charset="0"/>
                <a:ea typeface="Verdana" pitchFamily="34" charset="0"/>
                <a:cs typeface="Verdana" pitchFamily="34" charset="0"/>
              </a:rPr>
              <a:t>Περιφέρεια Κρήτης </a:t>
            </a:r>
            <a:r>
              <a:rPr lang="el-GR" sz="1200" dirty="0">
                <a:solidFill>
                  <a:srgbClr val="002060"/>
                </a:solidFill>
                <a:latin typeface="Verdana" pitchFamily="34" charset="0"/>
                <a:ea typeface="Verdana" pitchFamily="34" charset="0"/>
                <a:cs typeface="Verdana" pitchFamily="34" charset="0"/>
              </a:rPr>
              <a:t>εντάχθηκε στη δράση </a:t>
            </a:r>
            <a:r>
              <a:rPr lang="el-GR" sz="1200" b="1" dirty="0">
                <a:solidFill>
                  <a:srgbClr val="002060"/>
                </a:solidFill>
                <a:latin typeface="Verdana" pitchFamily="34" charset="0"/>
                <a:ea typeface="Verdana" pitchFamily="34" charset="0"/>
                <a:cs typeface="Verdana" pitchFamily="34" charset="0"/>
              </a:rPr>
              <a:t>«Ψηφιακή Αναβάθμιση ΜΜΕ Περιφέρειας Κρήτης».  </a:t>
            </a:r>
            <a:r>
              <a:rPr lang="el-GR" sz="1200" dirty="0">
                <a:solidFill>
                  <a:srgbClr val="002060"/>
                </a:solidFill>
                <a:latin typeface="Verdana" pitchFamily="34" charset="0"/>
                <a:ea typeface="Verdana" pitchFamily="34" charset="0"/>
                <a:cs typeface="Verdana" pitchFamily="34" charset="0"/>
              </a:rPr>
              <a:t>Στόχος της δράσης είναι η ενίσχυση των πολύ μικρών, μικρών και μεσαίων επιχειρήσεων μέσω της αγοράς καινοτόμων εφαρμογών ΤΠΕ με σκοπό την ενδυνάμωση του σκέλους της εφαρμογής ΤΠΕ ως βασικής υποστηρικτικής τεχνολογίας για την επίτευξη βελτιώσεων σε όρους παραγωγικότητας και προωθητικών ενεργειών από επιχειρήσεις και εκμεταλλεύσεις.</a:t>
            </a:r>
          </a:p>
          <a:p>
            <a:pPr algn="just">
              <a:lnSpc>
                <a:spcPct val="150000"/>
              </a:lnSpc>
            </a:pPr>
            <a:endParaRPr lang="el-GR" sz="1200" dirty="0">
              <a:solidFill>
                <a:srgbClr val="002060"/>
              </a:solidFill>
              <a:latin typeface="Verdana" pitchFamily="34" charset="0"/>
              <a:ea typeface="Verdana" pitchFamily="34" charset="0"/>
              <a:cs typeface="Verdana" pitchFamily="34" charset="0"/>
            </a:endParaRPr>
          </a:p>
          <a:p>
            <a:pPr algn="just">
              <a:lnSpc>
                <a:spcPct val="150000"/>
              </a:lnSpc>
            </a:pPr>
            <a:r>
              <a:rPr lang="el-GR" sz="1200" dirty="0" smtClean="0">
                <a:solidFill>
                  <a:srgbClr val="002060"/>
                </a:solidFill>
                <a:latin typeface="Verdana" pitchFamily="34" charset="0"/>
                <a:ea typeface="Verdana" pitchFamily="34" charset="0"/>
                <a:cs typeface="Verdana" pitchFamily="34" charset="0"/>
              </a:rPr>
              <a:t>Ο συνολικός προϋπολογισμός της επένδυσης είναι </a:t>
            </a:r>
            <a:r>
              <a:rPr lang="en-US" sz="1400" dirty="0" smtClean="0"/>
              <a:t>5.050 </a:t>
            </a:r>
            <a:r>
              <a:rPr lang="el-GR" sz="1200" dirty="0" smtClean="0">
                <a:solidFill>
                  <a:srgbClr val="002060"/>
                </a:solidFill>
                <a:latin typeface="Verdana" pitchFamily="34" charset="0"/>
                <a:ea typeface="Verdana" pitchFamily="34" charset="0"/>
                <a:cs typeface="Verdana" pitchFamily="34" charset="0"/>
              </a:rPr>
              <a:t>€ εκ των οποίων η δημόσια δαπάνη ανέρχεται στο 100% της επένδυσης και συγχρηματοδοτείται από την Ελλάδα και το </a:t>
            </a:r>
            <a:r>
              <a:rPr lang="el-GR" sz="1200" b="1" dirty="0" smtClean="0">
                <a:solidFill>
                  <a:srgbClr val="002060"/>
                </a:solidFill>
                <a:latin typeface="Verdana" pitchFamily="34" charset="0"/>
                <a:ea typeface="Verdana" pitchFamily="34" charset="0"/>
                <a:cs typeface="Verdana" pitchFamily="34" charset="0"/>
              </a:rPr>
              <a:t>Ευρωπαϊκό Ταμείο Περιφερειακής Ανάπτυξης </a:t>
            </a:r>
            <a:r>
              <a:rPr lang="el-GR" sz="1200" dirty="0" smtClean="0">
                <a:solidFill>
                  <a:srgbClr val="002060"/>
                </a:solidFill>
                <a:latin typeface="Verdana" pitchFamily="34" charset="0"/>
                <a:ea typeface="Verdana" pitchFamily="34" charset="0"/>
                <a:cs typeface="Verdana" pitchFamily="34" charset="0"/>
              </a:rPr>
              <a:t>της Ευρωπαϊκής Ένωσης. </a:t>
            </a:r>
            <a:endParaRPr lang="el-GR" sz="1200" b="1" dirty="0">
              <a:solidFill>
                <a:srgbClr val="002060"/>
              </a:solidFill>
              <a:latin typeface="Verdana" pitchFamily="34" charset="0"/>
              <a:ea typeface="Verdana" pitchFamily="34" charset="0"/>
              <a:cs typeface="Verdana" pitchFamily="34" charset="0"/>
            </a:endParaRPr>
          </a:p>
        </p:txBody>
      </p:sp>
      <p:sp>
        <p:nvSpPr>
          <p:cNvPr id="10" name="5 - TextBox">
            <a:extLst>
              <a:ext uri="{FF2B5EF4-FFF2-40B4-BE49-F238E27FC236}">
                <a16:creationId xmlns:a16="http://schemas.microsoft.com/office/drawing/2014/main" xmlns="" id="{BA04B47D-5973-4A6D-A83F-4B8C1F1D3263}"/>
              </a:ext>
            </a:extLst>
          </p:cNvPr>
          <p:cNvSpPr txBox="1"/>
          <p:nvPr/>
        </p:nvSpPr>
        <p:spPr>
          <a:xfrm>
            <a:off x="375834" y="4929637"/>
            <a:ext cx="8849532" cy="5978560"/>
          </a:xfrm>
          <a:prstGeom prst="rect">
            <a:avLst/>
          </a:prstGeom>
          <a:noFill/>
        </p:spPr>
        <p:txBody>
          <a:bodyPr wrap="square" rtlCol="0">
            <a:spAutoFit/>
          </a:bodyPr>
          <a:lstStyle/>
          <a:p>
            <a:pPr algn="just">
              <a:lnSpc>
                <a:spcPct val="150000"/>
              </a:lnSpc>
            </a:pPr>
            <a:r>
              <a:rPr lang="el-GR" sz="1200" b="1" dirty="0">
                <a:solidFill>
                  <a:srgbClr val="002060"/>
                </a:solidFill>
                <a:latin typeface="Verdana" pitchFamily="34" charset="0"/>
                <a:ea typeface="Verdana" pitchFamily="34" charset="0"/>
                <a:cs typeface="Verdana" pitchFamily="34" charset="0"/>
              </a:rPr>
              <a:t>Το επιχειρηματικό σχέδιο που εγκρίθηκε προς χρηματοδότηση και υλοποιείται, περιλαμβάνει επενδύσεις στις παρακάτω κατηγορίες:</a:t>
            </a:r>
            <a:endParaRPr lang="en-US" sz="1200" b="1" dirty="0">
              <a:solidFill>
                <a:srgbClr val="002060"/>
              </a:solidFill>
              <a:latin typeface="Verdana" pitchFamily="34" charset="0"/>
              <a:ea typeface="Verdana" pitchFamily="34" charset="0"/>
              <a:cs typeface="Verdana" pitchFamily="34" charset="0"/>
            </a:endParaRPr>
          </a:p>
          <a:p>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r>
              <a:rPr lang="en-US" smtClean="0"/>
              <a:t> </a:t>
            </a:r>
            <a:r>
              <a:rPr lang="el-GR" smtClean="0"/>
              <a:t>Ανάπτυξη </a:t>
            </a:r>
            <a:r>
              <a:rPr lang="el-GR" dirty="0" smtClean="0"/>
              <a:t>ιστοσελίδας</a:t>
            </a:r>
            <a:endParaRPr lang="en-US" dirty="0" smtClean="0"/>
          </a:p>
          <a:p>
            <a:pPr marL="57150" indent="-228600">
              <a:buFont typeface="Wingdings" panose="05000000000000000000" pitchFamily="2" charset="2"/>
              <a:buChar char="ü"/>
            </a:pPr>
            <a:r>
              <a:rPr lang="en-US" dirty="0" smtClean="0"/>
              <a:t> </a:t>
            </a:r>
            <a:r>
              <a:rPr lang="el-GR" dirty="0" smtClean="0"/>
              <a:t>Ανάπτυξη ιστοσελίδας</a:t>
            </a:r>
            <a:endParaRPr lang="en-US" dirty="0" smtClean="0"/>
          </a:p>
          <a:p>
            <a:pPr marL="57150" indent="-228600">
              <a:buFont typeface="Wingdings" panose="05000000000000000000" pitchFamily="2" charset="2"/>
              <a:buChar char="ü"/>
            </a:pPr>
            <a:r>
              <a:rPr lang="en-US" dirty="0" smtClean="0"/>
              <a:t> </a:t>
            </a:r>
            <a:r>
              <a:rPr lang="el-GR" dirty="0" smtClean="0"/>
              <a:t>Υπηρεσίες </a:t>
            </a:r>
            <a:r>
              <a:rPr lang="el-GR" dirty="0"/>
              <a:t>μετάφρασης του περιεχομένου ιστοσελίδας ή/και του ηλεκτρονικού </a:t>
            </a:r>
            <a:r>
              <a:rPr lang="en-US" dirty="0" smtClean="0"/>
              <a:t>         </a:t>
            </a:r>
            <a:r>
              <a:rPr lang="el-GR" dirty="0" smtClean="0"/>
              <a:t>καταστήματος</a:t>
            </a:r>
            <a:endParaRPr lang="en-US" dirty="0" smtClean="0"/>
          </a:p>
          <a:p>
            <a:pPr marL="57150" indent="-228600">
              <a:buFont typeface="Wingdings" panose="05000000000000000000" pitchFamily="2" charset="2"/>
              <a:buChar char="ü"/>
            </a:pPr>
            <a:r>
              <a:rPr lang="el-GR" dirty="0"/>
              <a:t> Ηλ. </a:t>
            </a:r>
            <a:r>
              <a:rPr lang="el-GR" dirty="0" smtClean="0"/>
              <a:t>Υπολογιστές</a:t>
            </a:r>
            <a:endParaRPr lang="en-US" dirty="0" smtClean="0"/>
          </a:p>
          <a:p>
            <a:pPr marL="57150" indent="-228600">
              <a:buFont typeface="Wingdings" panose="05000000000000000000" pitchFamily="2" charset="2"/>
              <a:buChar char="ü"/>
            </a:pPr>
            <a:r>
              <a:rPr lang="en-US" dirty="0" smtClean="0"/>
              <a:t> </a:t>
            </a:r>
            <a:r>
              <a:rPr lang="el-GR" dirty="0" smtClean="0"/>
              <a:t>Εξοπλισμός </a:t>
            </a:r>
            <a:r>
              <a:rPr lang="el-GR" dirty="0"/>
              <a:t>γραφείου</a:t>
            </a:r>
            <a:endParaRPr lang="el-GR" sz="900" b="1" dirty="0">
              <a:solidFill>
                <a:srgbClr val="002060"/>
              </a:solidFill>
              <a:latin typeface="Verdana" pitchFamily="34" charset="0"/>
              <a:ea typeface="Verdana" pitchFamily="34" charset="0"/>
              <a:cs typeface="Verdana" pitchFamily="34" charset="0"/>
            </a:endParaRPr>
          </a:p>
          <a:p>
            <a:pPr>
              <a:lnSpc>
                <a:spcPct val="150000"/>
              </a:lnSpc>
            </a:pPr>
            <a:r>
              <a:rPr lang="el-GR" sz="1200" b="1" dirty="0">
                <a:solidFill>
                  <a:srgbClr val="002060"/>
                </a:solidFill>
                <a:latin typeface="Verdana" pitchFamily="34" charset="0"/>
                <a:ea typeface="Verdana" pitchFamily="34" charset="0"/>
                <a:cs typeface="Verdana" pitchFamily="34" charset="0"/>
              </a:rPr>
              <a:t>Μέσω της συμμετοχής στη Δράση, η επιχείρηση πέτυχε:</a:t>
            </a:r>
          </a:p>
          <a:p>
            <a:pPr>
              <a:lnSpc>
                <a:spcPct val="150000"/>
              </a:lnSpc>
              <a:buFont typeface="Wingdings" pitchFamily="2" charset="2"/>
              <a:buChar char="ü"/>
            </a:pPr>
            <a:r>
              <a:rPr lang="el-GR" sz="1200" dirty="0">
                <a:latin typeface="Verdana" pitchFamily="34" charset="0"/>
                <a:ea typeface="Verdana" pitchFamily="34" charset="0"/>
                <a:cs typeface="Verdana" pitchFamily="34" charset="0"/>
              </a:rPr>
              <a:t> </a:t>
            </a:r>
            <a:r>
              <a:rPr lang="el-GR" sz="1600" dirty="0">
                <a:latin typeface="Verdana" pitchFamily="34" charset="0"/>
                <a:ea typeface="Verdana" pitchFamily="34" charset="0"/>
                <a:cs typeface="Verdana" pitchFamily="34" charset="0"/>
              </a:rPr>
              <a:t>βελτίωση της ανταγωνιστικότητας της </a:t>
            </a:r>
            <a:endParaRPr lang="en-US" sz="1600" dirty="0" smtClean="0">
              <a:latin typeface="Verdana" pitchFamily="34" charset="0"/>
              <a:ea typeface="Verdana" pitchFamily="34" charset="0"/>
              <a:cs typeface="Verdana" pitchFamily="34" charset="0"/>
            </a:endParaRPr>
          </a:p>
          <a:p>
            <a:pPr>
              <a:lnSpc>
                <a:spcPct val="150000"/>
              </a:lnSpc>
              <a:buFont typeface="Wingdings" pitchFamily="2" charset="2"/>
              <a:buChar char="ü"/>
            </a:pPr>
            <a:r>
              <a:rPr lang="el-GR" sz="1600" dirty="0">
                <a:latin typeface="Verdana" pitchFamily="34" charset="0"/>
                <a:ea typeface="Verdana" pitchFamily="34" charset="0"/>
                <a:cs typeface="Verdana" pitchFamily="34" charset="0"/>
              </a:rPr>
              <a:t>αύξηση της κερδοφορίας της </a:t>
            </a:r>
            <a:endParaRPr lang="en-US" sz="1600" dirty="0" smtClean="0">
              <a:latin typeface="Verdana" pitchFamily="34" charset="0"/>
              <a:ea typeface="Verdana" pitchFamily="34" charset="0"/>
              <a:cs typeface="Verdana" pitchFamily="34" charset="0"/>
            </a:endParaRPr>
          </a:p>
          <a:p>
            <a:pPr>
              <a:lnSpc>
                <a:spcPct val="150000"/>
              </a:lnSpc>
              <a:buFont typeface="Wingdings" pitchFamily="2" charset="2"/>
              <a:buChar char="ü"/>
            </a:pPr>
            <a:r>
              <a:rPr lang="el-GR" sz="1600" dirty="0">
                <a:latin typeface="Verdana" pitchFamily="34" charset="0"/>
                <a:ea typeface="Verdana" pitchFamily="34" charset="0"/>
                <a:cs typeface="Verdana" pitchFamily="34" charset="0"/>
              </a:rPr>
              <a:t>ενίσχυση της εξωστρέφειας</a:t>
            </a:r>
          </a:p>
          <a:p>
            <a:pPr>
              <a:lnSpc>
                <a:spcPct val="150000"/>
              </a:lnSpc>
              <a:buFont typeface="Wingdings" pitchFamily="2" charset="2"/>
              <a:buChar char="ü"/>
            </a:pPr>
            <a:r>
              <a:rPr lang="el-GR" sz="1600" dirty="0" smtClean="0">
                <a:latin typeface="Verdana" pitchFamily="34" charset="0"/>
                <a:ea typeface="Verdana" pitchFamily="34" charset="0"/>
                <a:cs typeface="Verdana" pitchFamily="34" charset="0"/>
              </a:rPr>
              <a:t>ενίσχυση </a:t>
            </a:r>
            <a:r>
              <a:rPr lang="el-GR" sz="1600" dirty="0">
                <a:latin typeface="Verdana" pitchFamily="34" charset="0"/>
                <a:ea typeface="Verdana" pitchFamily="34" charset="0"/>
                <a:cs typeface="Verdana" pitchFamily="34" charset="0"/>
              </a:rPr>
              <a:t>της επιχειρηματικότητας</a:t>
            </a:r>
          </a:p>
          <a:p>
            <a:pPr>
              <a:lnSpc>
                <a:spcPct val="150000"/>
              </a:lnSpc>
              <a:buFont typeface="Wingdings" pitchFamily="2" charset="2"/>
              <a:buChar char="ü"/>
            </a:pPr>
            <a:r>
              <a:rPr lang="el-GR" sz="1600" dirty="0">
                <a:latin typeface="Verdana" pitchFamily="34" charset="0"/>
                <a:ea typeface="Verdana" pitchFamily="34" charset="0"/>
                <a:cs typeface="Verdana" pitchFamily="34" charset="0"/>
              </a:rPr>
              <a:t>διατήρηση ποιοτικών θέσεων εργασίας</a:t>
            </a:r>
          </a:p>
          <a:p>
            <a:pPr>
              <a:lnSpc>
                <a:spcPct val="150000"/>
              </a:lnSpc>
              <a:buFont typeface="Wingdings" pitchFamily="2" charset="2"/>
              <a:buChar char="ü"/>
            </a:pPr>
            <a:endParaRPr lang="el-GR" sz="1200" dirty="0" smtClean="0">
              <a:latin typeface="Verdana" pitchFamily="34" charset="0"/>
              <a:ea typeface="Verdana" pitchFamily="34" charset="0"/>
              <a:cs typeface="Verdana" pitchFamily="34" charset="0"/>
            </a:endParaRPr>
          </a:p>
          <a:p>
            <a:pPr>
              <a:lnSpc>
                <a:spcPct val="150000"/>
              </a:lnSpc>
              <a:buFont typeface="Wingdings" pitchFamily="2" charset="2"/>
              <a:buChar char="ü"/>
            </a:pPr>
            <a:endParaRPr lang="el-GR" sz="600" dirty="0" smtClean="0">
              <a:solidFill>
                <a:srgbClr val="002060"/>
              </a:solidFill>
              <a:latin typeface="Verdana" pitchFamily="34" charset="0"/>
              <a:ea typeface="Verdana" pitchFamily="34" charset="0"/>
              <a:cs typeface="Verdana" pitchFamily="34" charset="0"/>
            </a:endParaRPr>
          </a:p>
          <a:p>
            <a:pPr algn="just">
              <a:lnSpc>
                <a:spcPct val="150000"/>
              </a:lnSpc>
            </a:pPr>
            <a:r>
              <a:rPr lang="el-GR" sz="1200" dirty="0" smtClean="0">
                <a:solidFill>
                  <a:srgbClr val="002060"/>
                </a:solidFill>
                <a:latin typeface="Verdana" pitchFamily="34" charset="0"/>
                <a:ea typeface="Verdana" pitchFamily="34" charset="0"/>
                <a:cs typeface="Verdana" pitchFamily="34" charset="0"/>
              </a:rPr>
              <a:t>Με </a:t>
            </a:r>
            <a:r>
              <a:rPr lang="el-GR" sz="1200" dirty="0">
                <a:solidFill>
                  <a:srgbClr val="002060"/>
                </a:solidFill>
                <a:latin typeface="Verdana" pitchFamily="34" charset="0"/>
                <a:ea typeface="Verdana" pitchFamily="34" charset="0"/>
                <a:cs typeface="Verdana" pitchFamily="34" charset="0"/>
              </a:rPr>
              <a:t>τη συμβολή του </a:t>
            </a:r>
            <a:r>
              <a:rPr lang="el-GR" sz="1200" b="1" dirty="0">
                <a:solidFill>
                  <a:srgbClr val="002060"/>
                </a:solidFill>
                <a:latin typeface="Verdana" pitchFamily="34" charset="0"/>
                <a:ea typeface="Verdana" pitchFamily="34" charset="0"/>
                <a:cs typeface="Verdana" pitchFamily="34" charset="0"/>
              </a:rPr>
              <a:t>ΕΠ Κρήτη 2014-2020</a:t>
            </a:r>
            <a:r>
              <a:rPr lang="el-GR" sz="1200" dirty="0">
                <a:solidFill>
                  <a:srgbClr val="002060"/>
                </a:solidFill>
                <a:latin typeface="Verdana" pitchFamily="34" charset="0"/>
                <a:ea typeface="Verdana" pitchFamily="34" charset="0"/>
                <a:cs typeface="Verdana" pitchFamily="34" charset="0"/>
              </a:rPr>
              <a:t> ενισχύθηκε η επιχείρηση αποφέροντας οφέλη στην ανταγωνιστικότητα της χώρας καθώς και στην τοπική οικονομία</a:t>
            </a:r>
            <a:r>
              <a:rPr lang="en-US" sz="1200" dirty="0">
                <a:solidFill>
                  <a:srgbClr val="002060"/>
                </a:solidFill>
                <a:latin typeface="Verdana" pitchFamily="34" charset="0"/>
                <a:ea typeface="Verdana" pitchFamily="34" charset="0"/>
                <a:cs typeface="Verdana" pitchFamily="34" charset="0"/>
              </a:rPr>
              <a:t>.</a:t>
            </a:r>
            <a:r>
              <a:rPr lang="el-GR" sz="1200" dirty="0">
                <a:solidFill>
                  <a:srgbClr val="002060"/>
                </a:solidFill>
                <a:latin typeface="Verdana" pitchFamily="34" charset="0"/>
                <a:ea typeface="Verdana" pitchFamily="34" charset="0"/>
                <a:cs typeface="Verdana" pitchFamily="34" charset="0"/>
              </a:rPr>
              <a:t> </a:t>
            </a:r>
            <a:endParaRPr lang="en-US" sz="1200" dirty="0">
              <a:solidFill>
                <a:srgbClr val="002060"/>
              </a:solidFill>
              <a:latin typeface="Verdana" pitchFamily="34" charset="0"/>
              <a:ea typeface="Verdana" pitchFamily="34" charset="0"/>
              <a:cs typeface="Verdana" pitchFamily="34" charset="0"/>
            </a:endParaRPr>
          </a:p>
          <a:p>
            <a:endParaRPr lang="el-GR" sz="1200" dirty="0">
              <a:solidFill>
                <a:srgbClr val="00206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TotalTime>
  <Words>136</Words>
  <Application>Microsoft Office PowerPoint</Application>
  <PresentationFormat>A3 (297x420 χιλ.)</PresentationFormat>
  <Paragraphs>19</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Custom Design</vt:lpstr>
      <vt:lpstr>Διαφάνεια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aTasos</cp:lastModifiedBy>
  <cp:revision>13</cp:revision>
  <dcterms:created xsi:type="dcterms:W3CDTF">2021-01-27T08:43:35Z</dcterms:created>
  <dcterms:modified xsi:type="dcterms:W3CDTF">2021-12-08T07:34:33Z</dcterms:modified>
</cp:coreProperties>
</file>